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65" r:id="rId2"/>
    <p:sldId id="563" r:id="rId3"/>
    <p:sldId id="564" r:id="rId4"/>
    <p:sldId id="576" r:id="rId5"/>
    <p:sldId id="578" r:id="rId6"/>
    <p:sldId id="577" r:id="rId7"/>
    <p:sldId id="565" r:id="rId8"/>
    <p:sldId id="566" r:id="rId9"/>
    <p:sldId id="567" r:id="rId10"/>
    <p:sldId id="568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562" r:id="rId19"/>
    <p:sldId id="466" r:id="rId20"/>
    <p:sldId id="550" r:id="rId21"/>
    <p:sldId id="549" r:id="rId22"/>
    <p:sldId id="552" r:id="rId23"/>
    <p:sldId id="551" r:id="rId24"/>
    <p:sldId id="554" r:id="rId25"/>
    <p:sldId id="557" r:id="rId26"/>
    <p:sldId id="555" r:id="rId27"/>
    <p:sldId id="556" r:id="rId28"/>
    <p:sldId id="558" r:id="rId29"/>
    <p:sldId id="561" r:id="rId30"/>
    <p:sldId id="559" r:id="rId31"/>
    <p:sldId id="560" r:id="rId32"/>
    <p:sldId id="579" r:id="rId33"/>
    <p:sldId id="580" r:id="rId34"/>
    <p:sldId id="468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10D"/>
    <a:srgbClr val="E90909"/>
    <a:srgbClr val="02C3FE"/>
    <a:srgbClr val="A759F6"/>
    <a:srgbClr val="0331EF"/>
    <a:srgbClr val="102633"/>
    <a:srgbClr val="0000FF"/>
    <a:srgbClr val="E52A7A"/>
    <a:srgbClr val="E72C7B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1394" autoAdjust="0"/>
  </p:normalViewPr>
  <p:slideViewPr>
    <p:cSldViewPr snapToGrid="0">
      <p:cViewPr>
        <p:scale>
          <a:sx n="50" d="100"/>
          <a:sy n="50" d="100"/>
        </p:scale>
        <p:origin x="1248" y="21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94CB0-1A01-431E-80BE-405C9159BFCA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F6EC2-3FC0-48B3-A422-A938F87522C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51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F6EC2-3FC0-48B3-A422-A938F87522C3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4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6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72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645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47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8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2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36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5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F6EC2-3FC0-48B3-A422-A938F87522C3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401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87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69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733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6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026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65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22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70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99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37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9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50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77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433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24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50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20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29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26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2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535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29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https://devdojo.com/algonoob/stacks</a:t>
            </a:r>
            <a:endParaRPr lang="en-US" dirty="0"/>
          </a:p>
          <a:p>
            <a:r>
              <a:rPr lang="id-ID" dirty="0"/>
              <a:t>https://medium.com/@youssef.sawiris/stack-45051b2a4104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EC2-3FC0-48B3-A422-A938F87522C3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96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2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6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096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8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06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8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954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9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5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889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94F7-8DC5-43D0-9783-B62CECD3A481}" type="datetimeFigureOut">
              <a:rPr lang="id-ID" smtClean="0"/>
              <a:t>28/05/2022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3823B-E638-4298-88FE-FE8AAE438F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79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heroku.com/fpstat-2022.git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rive.google.com/drive/folders/1Ebe0uY2l6s6OuxvHgQecd5ROoM7uakhF?usp=sharing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heroku.com/fpstat-2022.git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rive.google.com/drive/folders/1Ebe0uY2l6s6OuxvHgQecd5ROoM7uakhF?usp=shari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59488A0A-E9BD-4548-89BD-17BF4ACB2BAD}"/>
              </a:ext>
            </a:extLst>
          </p:cNvPr>
          <p:cNvSpPr/>
          <p:nvPr/>
        </p:nvSpPr>
        <p:spPr>
          <a:xfrm>
            <a:off x="2847867" y="-14048"/>
            <a:ext cx="9358647" cy="84346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758C94-C0D0-4F5E-9EBC-BF02F205C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" y="296764"/>
            <a:ext cx="2470985" cy="549966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6C33B8EF-D52D-4E5C-AE4F-47D1823E6282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A12301-1944-473C-8FC5-14E91957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0" b="74462" l="7462" r="74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4393" r="24391" b="24443"/>
          <a:stretch/>
        </p:blipFill>
        <p:spPr>
          <a:xfrm>
            <a:off x="10792461" y="5735286"/>
            <a:ext cx="937864" cy="91878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2FCAA92-B80C-43B0-BD11-B5E57AE72CDA}"/>
              </a:ext>
            </a:extLst>
          </p:cNvPr>
          <p:cNvSpPr/>
          <p:nvPr/>
        </p:nvSpPr>
        <p:spPr>
          <a:xfrm>
            <a:off x="9204168" y="274986"/>
            <a:ext cx="215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51EC402-01BE-4955-B2E5-78A8C9F13DC8}" type="datetime2">
              <a:rPr lang="id-ID" smtClean="0">
                <a:solidFill>
                  <a:schemeClr val="bg1"/>
                </a:solidFill>
              </a:rPr>
              <a:t>Sabtu, 28 Mei 2022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BE00A9E-C54C-4D6A-AECA-6DA63C6394E4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A99C12E-7F1E-4B30-BE9F-74A35881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53" name="Rectangle 6">
            <a:extLst>
              <a:ext uri="{FF2B5EF4-FFF2-40B4-BE49-F238E27FC236}">
                <a16:creationId xmlns:a16="http://schemas.microsoft.com/office/drawing/2014/main" id="{76F2B236-2784-4659-AA37-DBF2661222FF}"/>
              </a:ext>
            </a:extLst>
          </p:cNvPr>
          <p:cNvSpPr/>
          <p:nvPr/>
        </p:nvSpPr>
        <p:spPr>
          <a:xfrm flipH="1">
            <a:off x="-14514" y="6265558"/>
            <a:ext cx="4791357" cy="59244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</a:gradFill>
          <a:ln>
            <a:solidFill>
              <a:srgbClr val="EA4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D4D3D0-9E68-4B0A-91CE-CFFEBF848C37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Oleh: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 | imamcs@ub.ac.id</a:t>
            </a:r>
          </a:p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Dosen Fakultas Ilmu Komputer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Filkom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UB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E6852-6EB0-4520-83DC-4ADDEB6496A5}"/>
              </a:ext>
            </a:extLst>
          </p:cNvPr>
          <p:cNvSpPr/>
          <p:nvPr/>
        </p:nvSpPr>
        <p:spPr>
          <a:xfrm>
            <a:off x="4083186" y="960183"/>
            <a:ext cx="7944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en-US" sz="3200" b="1" dirty="0">
                <a:solidFill>
                  <a:srgbClr val="0331EF"/>
                </a:solidFill>
              </a:rPr>
              <a:t>Mata </a:t>
            </a:r>
            <a:r>
              <a:rPr lang="id-ID" altLang="en-US" sz="3200" b="1" dirty="0">
                <a:solidFill>
                  <a:srgbClr val="02C3FE"/>
                </a:solidFill>
              </a:rPr>
              <a:t>Kuliah</a:t>
            </a:r>
            <a:r>
              <a:rPr lang="id-ID" altLang="en-US" sz="3200" b="1" dirty="0">
                <a:solidFill>
                  <a:schemeClr val="bg1"/>
                </a:solidFill>
              </a:rPr>
              <a:t> | </a:t>
            </a:r>
            <a:r>
              <a:rPr lang="en-US" altLang="en-US" sz="3200" b="1" dirty="0">
                <a:solidFill>
                  <a:srgbClr val="A759F6"/>
                </a:solidFill>
              </a:rPr>
              <a:t>Desain dan </a:t>
            </a:r>
            <a:r>
              <a:rPr lang="en-US" altLang="en-US" sz="3200" b="1" dirty="0" err="1">
                <a:solidFill>
                  <a:srgbClr val="A759F6"/>
                </a:solidFill>
              </a:rPr>
              <a:t>Analisis</a:t>
            </a:r>
            <a:r>
              <a:rPr lang="en-US" altLang="en-US" sz="3200" b="1" dirty="0">
                <a:solidFill>
                  <a:srgbClr val="A759F6"/>
                </a:solidFill>
              </a:rPr>
              <a:t> </a:t>
            </a:r>
            <a:r>
              <a:rPr lang="en-US" altLang="en-US" sz="3200" b="1" dirty="0" err="1">
                <a:solidFill>
                  <a:srgbClr val="A759F6"/>
                </a:solidFill>
              </a:rPr>
              <a:t>Algoritma</a:t>
            </a:r>
            <a:endParaRPr lang="id-ID" sz="3200" dirty="0">
              <a:solidFill>
                <a:srgbClr val="A759F6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1CA38F9-766F-33EA-182A-ECE790139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6038" y="1995255"/>
            <a:ext cx="7331376" cy="127671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Latihan Deploy </a:t>
            </a:r>
            <a:r>
              <a:rPr lang="en-US" altLang="en-US" sz="3600" b="1" dirty="0" err="1">
                <a:solidFill>
                  <a:schemeClr val="bg1"/>
                </a:solidFill>
              </a:rPr>
              <a:t>Koding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seperti</a:t>
            </a:r>
            <a:r>
              <a:rPr lang="en-US" altLang="en-US" sz="3600" b="1" dirty="0">
                <a:solidFill>
                  <a:schemeClr val="bg1"/>
                </a:solidFill>
              </a:rPr>
              <a:t>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 </a:t>
            </a:r>
            <a:r>
              <a:rPr lang="en-US" altLang="en-US" sz="3600" b="1" dirty="0" err="1">
                <a:solidFill>
                  <a:schemeClr val="bg1"/>
                </a:solidFill>
              </a:rPr>
              <a:t>Dengan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Github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2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D:\..\fpstat-master&gt;heroku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</a:t>
            </a:r>
          </a:p>
          <a:p>
            <a:r>
              <a:rPr lang="en-ID" sz="1200" dirty="0">
                <a:solidFill>
                  <a:schemeClr val="bg1"/>
                </a:solidFill>
              </a:rPr>
              <a:t> »   Warning: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200" dirty="0">
                <a:solidFill>
                  <a:schemeClr val="bg1"/>
                </a:solidFill>
              </a:rPr>
              <a:t>set git remote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to </a:t>
            </a:r>
            <a:r>
              <a:rPr lang="en-ID" sz="1200" dirty="0">
                <a:solidFill>
                  <a:schemeClr val="bg1"/>
                </a:solidFill>
                <a:hlinkClick r:id="rId5"/>
              </a:rPr>
              <a:t>https://git.heroku.com/fpstat-2022.git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add .”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add 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warning: LF will be replaced by CRLF in .</a:t>
            </a:r>
            <a:r>
              <a:rPr lang="en-ID" sz="1200" dirty="0" err="1">
                <a:solidFill>
                  <a:schemeClr val="bg1"/>
                </a:solidFill>
              </a:rPr>
              <a:t>gitignore</a:t>
            </a:r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warning: LF will be replaced by CRLF in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file will have its original line endings in your working directory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[master (root-commit) 67168b0] make it better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 89 files changed, 13502 insertions(+)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 mode 100644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9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2.1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Solusi </a:t>
            </a:r>
            <a:r>
              <a:rPr lang="en-ID" sz="1200" dirty="0" err="1">
                <a:solidFill>
                  <a:schemeClr val="bg1"/>
                </a:solidFill>
              </a:rPr>
              <a:t>jika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error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Author identity unknown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*** Please tell me who you are.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Run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you@example.com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user.name</a:t>
            </a:r>
            <a:r>
              <a:rPr lang="en-ID" sz="1200" dirty="0">
                <a:solidFill>
                  <a:schemeClr val="bg1"/>
                </a:solidFill>
              </a:rPr>
              <a:t> "Your Name"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to set your account's default identity.</a:t>
            </a:r>
          </a:p>
          <a:p>
            <a:r>
              <a:rPr lang="en-ID" sz="1200" dirty="0">
                <a:solidFill>
                  <a:schemeClr val="bg1"/>
                </a:solidFill>
              </a:rPr>
              <a:t>Omit --global to set the identity only in this repository.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fatal: unable to auto-detect email address (got 'imamcs@IMAMCHOLISS4C09.(none)’)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user.name "</a:t>
            </a:r>
            <a:r>
              <a:rPr lang="en-ID" sz="1200" dirty="0" err="1">
                <a:solidFill>
                  <a:schemeClr val="bg1"/>
                </a:solidFill>
              </a:rPr>
              <a:t>imamcs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"imamcs@ub.ac.id"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On branch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nothing to commit, working tree clean</a:t>
            </a:r>
          </a:p>
        </p:txBody>
      </p:sp>
    </p:spTree>
    <p:extLst>
      <p:ext uri="{BB962C8B-B14F-4D97-AF65-F5344CB8AC3E}">
        <p14:creationId xmlns:p14="http://schemas.microsoft.com/office/powerpoint/2010/main" val="264487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3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Enumerating objects: 96,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Counting objects: 100% (96/96),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Delta compression using up to 4 threads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Compressing objects: 100% (82/82),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Writing objects: 100% (96/96), 412.75 KiB | 4.17 MiB/s,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Total 96 (delta 4), reused 0 (delta 0), pack-reused 0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Compressing source files...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Building source: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Compressing...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Done: 80.4M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Launching...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Released v3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https://fpstat-2022.herokuapp.com/ deployed to Heroku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Verifying deploy... done.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 https://</a:t>
            </a:r>
            <a:r>
              <a:rPr lang="en-US" sz="1200" dirty="0" err="1">
                <a:solidFill>
                  <a:schemeClr val="bg1"/>
                </a:solidFill>
              </a:rPr>
              <a:t>git.heroku.com</a:t>
            </a:r>
            <a:r>
              <a:rPr lang="en-US" sz="1200" dirty="0">
                <a:solidFill>
                  <a:schemeClr val="bg1"/>
                </a:solidFill>
              </a:rPr>
              <a:t>/fpstat-2022.git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* [new branch]      master -&gt; master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C:\Users\</a:t>
            </a:r>
            <a:r>
              <a:rPr lang="en-US" sz="1200" dirty="0" err="1">
                <a:solidFill>
                  <a:schemeClr val="bg1"/>
                </a:solidFill>
              </a:rPr>
              <a:t>imamcs</a:t>
            </a:r>
            <a:r>
              <a:rPr lang="en-US" sz="1200" dirty="0">
                <a:solidFill>
                  <a:schemeClr val="bg1"/>
                </a:solidFill>
              </a:rPr>
              <a:t>\Downloads\</a:t>
            </a:r>
            <a:r>
              <a:rPr lang="en-US" sz="1200" dirty="0" err="1">
                <a:solidFill>
                  <a:schemeClr val="bg1"/>
                </a:solidFill>
              </a:rPr>
              <a:t>fpstat</a:t>
            </a:r>
            <a:r>
              <a:rPr lang="en-US" sz="1200" dirty="0">
                <a:solidFill>
                  <a:schemeClr val="bg1"/>
                </a:solidFill>
              </a:rPr>
              <a:t>-master&gt;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0D180-6F5E-054B-832A-F4C553CC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78" y="3939177"/>
            <a:ext cx="6096000" cy="20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 Hasil deploy di Heroku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Open app,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atau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visit “https://fpstat-2022.herokuapp.com”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459B2-8AC3-9541-A018-4949FF4E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1" y="1550663"/>
            <a:ext cx="4587006" cy="276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98C3F-D7C6-2E42-8960-23BB3BF86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346" y="2810423"/>
            <a:ext cx="6651577" cy="3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list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dan folder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“ls -l --block-size=K”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9B2A-2945-784C-B1E1-43DB0034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22" y="2294394"/>
            <a:ext cx="8501486" cy="387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67F142-E29B-F14E-B4E1-D573C9B13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35798"/>
            <a:ext cx="715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RAM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“free -m”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A4D5-E7D1-934B-B1FC-69803EAF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4" y="2296374"/>
            <a:ext cx="10189299" cy="3911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C5CD2-8EFA-C346-942E-37E24F9FA4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29" t="84092" r="32595" b="6588"/>
          <a:stretch/>
        </p:blipFill>
        <p:spPr>
          <a:xfrm>
            <a:off x="1376623" y="4295526"/>
            <a:ext cx="4483779" cy="5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Spek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HDD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“df -h”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9AB00-DD33-EB48-A4A0-93A2287E6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2" y="2280880"/>
            <a:ext cx="9191347" cy="394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891B-0CEA-164C-9454-EB8335E3D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90288"/>
            <a:ext cx="5518369" cy="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Menambahkan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contributor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email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Anggota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Tim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kelompok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dosen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Pengampu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sebagai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alternatif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jika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tidak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A4AC6-09DE-774C-A58E-B76AAAA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89" y="1884779"/>
            <a:ext cx="10570068" cy="39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59488A0A-E9BD-4548-89BD-17BF4ACB2BAD}"/>
              </a:ext>
            </a:extLst>
          </p:cNvPr>
          <p:cNvSpPr/>
          <p:nvPr/>
        </p:nvSpPr>
        <p:spPr>
          <a:xfrm>
            <a:off x="2847867" y="-14048"/>
            <a:ext cx="9358647" cy="84346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C758C94-C0D0-4F5E-9EBC-BF02F205C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9" y="296764"/>
            <a:ext cx="2470985" cy="549966"/>
          </a:xfrm>
          <a:prstGeom prst="rect">
            <a:avLst/>
          </a:prstGeom>
        </p:spPr>
      </p:pic>
      <p:sp>
        <p:nvSpPr>
          <p:cNvPr id="46" name="Rectangle 5">
            <a:extLst>
              <a:ext uri="{FF2B5EF4-FFF2-40B4-BE49-F238E27FC236}">
                <a16:creationId xmlns:a16="http://schemas.microsoft.com/office/drawing/2014/main" id="{6C33B8EF-D52D-4E5C-AE4F-47D1823E6282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FA12301-1944-473C-8FC5-14E9195709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0" b="74462" l="7462" r="74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4" t="14393" r="24391" b="24443"/>
          <a:stretch/>
        </p:blipFill>
        <p:spPr>
          <a:xfrm>
            <a:off x="10792461" y="5735286"/>
            <a:ext cx="937864" cy="918789"/>
          </a:xfrm>
          <a:prstGeom prst="rect">
            <a:avLst/>
          </a:prstGeom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5C03C2CF-4F58-44B2-9500-3E3613A9E6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96038" y="1995255"/>
            <a:ext cx="7331376" cy="1276713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Latihan Deploy </a:t>
            </a:r>
            <a:r>
              <a:rPr lang="en-US" altLang="en-US" sz="3600" b="1" dirty="0" err="1">
                <a:solidFill>
                  <a:schemeClr val="bg1"/>
                </a:solidFill>
              </a:rPr>
              <a:t>Koding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  <a:r>
              <a:rPr lang="en-US" altLang="en-US" sz="3600" b="1" dirty="0" err="1">
                <a:solidFill>
                  <a:schemeClr val="bg1"/>
                </a:solidFill>
              </a:rPr>
              <a:t>seperti</a:t>
            </a:r>
            <a:r>
              <a:rPr lang="en-US" altLang="en-US" sz="3600" b="1" dirty="0">
                <a:solidFill>
                  <a:schemeClr val="bg1"/>
                </a:solidFill>
              </a:rPr>
              <a:t>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 </a:t>
            </a:r>
            <a:r>
              <a:rPr lang="en-US" altLang="en-US" sz="3600" b="1" dirty="0" err="1">
                <a:solidFill>
                  <a:schemeClr val="bg1"/>
                </a:solidFill>
              </a:rPr>
              <a:t>Dengan</a:t>
            </a:r>
            <a:r>
              <a:rPr lang="en-US" altLang="en-US" sz="3600" b="1" dirty="0">
                <a:solidFill>
                  <a:schemeClr val="bg1"/>
                </a:solidFill>
              </a:rPr>
              <a:t> Heroku CLI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FCAA92-B80C-43B0-BD11-B5E57AE72CDA}"/>
              </a:ext>
            </a:extLst>
          </p:cNvPr>
          <p:cNvSpPr/>
          <p:nvPr/>
        </p:nvSpPr>
        <p:spPr>
          <a:xfrm>
            <a:off x="9204168" y="274986"/>
            <a:ext cx="2158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51EC402-01BE-4955-B2E5-78A8C9F13DC8}" type="datetime2">
              <a:rPr lang="id-ID" smtClean="0">
                <a:solidFill>
                  <a:schemeClr val="bg1"/>
                </a:solidFill>
              </a:rPr>
              <a:t>Sabtu, 28 Mei 2022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BE00A9E-C54C-4D6A-AECA-6DA63C6394E4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A99C12E-7F1E-4B30-BE9F-74A35881F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53" name="Rectangle 6">
            <a:extLst>
              <a:ext uri="{FF2B5EF4-FFF2-40B4-BE49-F238E27FC236}">
                <a16:creationId xmlns:a16="http://schemas.microsoft.com/office/drawing/2014/main" id="{76F2B236-2784-4659-AA37-DBF2661222FF}"/>
              </a:ext>
            </a:extLst>
          </p:cNvPr>
          <p:cNvSpPr/>
          <p:nvPr/>
        </p:nvSpPr>
        <p:spPr>
          <a:xfrm flipH="1">
            <a:off x="-14514" y="6265558"/>
            <a:ext cx="4791357" cy="592442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</a:gradFill>
          <a:ln>
            <a:solidFill>
              <a:srgbClr val="EA4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D4D3D0-9E68-4B0A-91CE-CFFEBF848C37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Oleh: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Imam Cholissodin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 | imamcs@ub.ac.id</a:t>
            </a:r>
          </a:p>
          <a:p>
            <a:pPr algn="ctr"/>
            <a:r>
              <a:rPr lang="id-ID" b="1" dirty="0">
                <a:solidFill>
                  <a:schemeClr val="bg1"/>
                </a:solidFill>
                <a:latin typeface="+mj-lt"/>
              </a:rPr>
              <a:t>Dosen Fakultas Ilmu Komputer (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Filkom</a:t>
            </a:r>
            <a:r>
              <a:rPr lang="id-ID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UB</a:t>
            </a:r>
            <a:endParaRPr lang="id-ID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E6852-6EB0-4520-83DC-4ADDEB6496A5}"/>
              </a:ext>
            </a:extLst>
          </p:cNvPr>
          <p:cNvSpPr/>
          <p:nvPr/>
        </p:nvSpPr>
        <p:spPr>
          <a:xfrm>
            <a:off x="4083186" y="960183"/>
            <a:ext cx="7944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altLang="en-US" sz="3200" b="1" dirty="0">
                <a:solidFill>
                  <a:srgbClr val="0331EF"/>
                </a:solidFill>
              </a:rPr>
              <a:t>Mata </a:t>
            </a:r>
            <a:r>
              <a:rPr lang="id-ID" altLang="en-US" sz="3200" b="1" dirty="0">
                <a:solidFill>
                  <a:srgbClr val="02C3FE"/>
                </a:solidFill>
              </a:rPr>
              <a:t>Kuliah</a:t>
            </a:r>
            <a:r>
              <a:rPr lang="id-ID" altLang="en-US" sz="3200" b="1" dirty="0">
                <a:solidFill>
                  <a:schemeClr val="bg1"/>
                </a:solidFill>
              </a:rPr>
              <a:t> | </a:t>
            </a:r>
            <a:r>
              <a:rPr lang="en-US" altLang="en-US" sz="3200" b="1" dirty="0">
                <a:solidFill>
                  <a:srgbClr val="A759F6"/>
                </a:solidFill>
              </a:rPr>
              <a:t>Desain dan </a:t>
            </a:r>
            <a:r>
              <a:rPr lang="en-US" altLang="en-US" sz="3200" b="1" dirty="0" err="1">
                <a:solidFill>
                  <a:srgbClr val="A759F6"/>
                </a:solidFill>
              </a:rPr>
              <a:t>Analisis</a:t>
            </a:r>
            <a:r>
              <a:rPr lang="en-US" altLang="en-US" sz="3200" b="1" dirty="0">
                <a:solidFill>
                  <a:srgbClr val="A759F6"/>
                </a:solidFill>
              </a:rPr>
              <a:t> </a:t>
            </a:r>
            <a:r>
              <a:rPr lang="en-US" altLang="en-US" sz="3200" b="1" dirty="0" err="1">
                <a:solidFill>
                  <a:srgbClr val="A759F6"/>
                </a:solidFill>
              </a:rPr>
              <a:t>Algoritma</a:t>
            </a:r>
            <a:endParaRPr lang="id-ID" sz="32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5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heroku.com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“Git” </a:t>
            </a:r>
          </a:p>
          <a:p>
            <a:pPr lvl="1">
              <a:buClr>
                <a:prstClr val="white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“Heroku CLI”</a:t>
            </a:r>
            <a:endParaRPr lang="en-US" sz="1800" b="1" dirty="0">
              <a:solidFill>
                <a:prstClr val="white"/>
              </a:solidFill>
              <a:latin typeface="Calibri" panose="020F0502020204030204"/>
            </a:endParaRP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Proses Deploy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Open </a:t>
            </a:r>
            <a:r>
              <a:rPr lang="en-US" sz="2000" b="1" dirty="0" err="1">
                <a:solidFill>
                  <a:prstClr val="white"/>
                </a:solidFill>
              </a:rPr>
              <a:t>url</a:t>
            </a:r>
            <a:r>
              <a:rPr lang="en-US" sz="2000" b="1" dirty="0">
                <a:solidFill>
                  <a:prstClr val="white"/>
                </a:solidFill>
              </a:rPr>
              <a:t> Web App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 err="1">
                <a:solidFill>
                  <a:prstClr val="white"/>
                </a:solidFill>
              </a:rPr>
              <a:t>Selesai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D73AF3-2F0D-4A57-962E-FB4D6B64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7803CC-C5C3-45C5-9221-836624642C55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EAA710-4D61-4531-BC5A-03E641D289C3}"/>
              </a:ext>
            </a:extLst>
          </p:cNvPr>
          <p:cNvSpPr/>
          <p:nvPr/>
        </p:nvSpPr>
        <p:spPr>
          <a:xfrm>
            <a:off x="1208731" y="2314953"/>
            <a:ext cx="775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Stat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2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D84149D-9535-4789-A87B-1A994BF0AEF9}"/>
              </a:ext>
            </a:extLst>
          </p:cNvPr>
          <p:cNvSpPr/>
          <p:nvPr/>
        </p:nvSpPr>
        <p:spPr>
          <a:xfrm>
            <a:off x="8172450" y="-12068"/>
            <a:ext cx="4031906" cy="1002668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5B5765A-1961-4B02-A14D-E2C5C3C5D867}"/>
              </a:ext>
            </a:extLst>
          </p:cNvPr>
          <p:cNvSpPr/>
          <p:nvPr/>
        </p:nvSpPr>
        <p:spPr>
          <a:xfrm>
            <a:off x="2724149" y="5905500"/>
            <a:ext cx="9480207" cy="960608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7850" h="952500">
                <a:moveTo>
                  <a:pt x="914400" y="0"/>
                </a:moveTo>
                <a:lnTo>
                  <a:pt x="9467850" y="0"/>
                </a:lnTo>
                <a:lnTo>
                  <a:pt x="9467850" y="952500"/>
                </a:lnTo>
                <a:lnTo>
                  <a:pt x="0" y="952500"/>
                </a:lnTo>
                <a:lnTo>
                  <a:pt x="914400" y="0"/>
                </a:lnTo>
                <a:close/>
              </a:path>
            </a:pathLst>
          </a:custGeom>
          <a:gradFill flip="none" rotWithShape="1">
            <a:gsLst>
              <a:gs pos="0">
                <a:srgbClr val="0284C2">
                  <a:shade val="30000"/>
                  <a:satMod val="115000"/>
                </a:srgbClr>
              </a:gs>
              <a:gs pos="50000">
                <a:srgbClr val="0284C2">
                  <a:shade val="67500"/>
                  <a:satMod val="115000"/>
                </a:srgbClr>
              </a:gs>
              <a:gs pos="100000">
                <a:srgbClr val="0284C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8677BD-1260-42CF-BC4E-BDB9ACFAAB01}"/>
              </a:ext>
            </a:extLst>
          </p:cNvPr>
          <p:cNvSpPr/>
          <p:nvPr/>
        </p:nvSpPr>
        <p:spPr>
          <a:xfrm>
            <a:off x="3864867" y="6039452"/>
            <a:ext cx="8008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Mata Kuliah | </a:t>
            </a:r>
            <a:r>
              <a:rPr lang="en-US" b="1" dirty="0">
                <a:solidFill>
                  <a:schemeClr val="bg1"/>
                </a:solidFill>
              </a:rPr>
              <a:t>Desain dan </a:t>
            </a:r>
            <a:r>
              <a:rPr lang="en-US" b="1" dirty="0" err="1">
                <a:solidFill>
                  <a:schemeClr val="bg1"/>
                </a:solidFill>
              </a:rPr>
              <a:t>Analisis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Algoritma</a:t>
            </a:r>
            <a:endParaRPr lang="id-ID" b="1" dirty="0">
              <a:solidFill>
                <a:schemeClr val="bg1"/>
              </a:solidFill>
            </a:endParaRPr>
          </a:p>
          <a:p>
            <a:r>
              <a:rPr lang="id-ID" b="1" dirty="0">
                <a:solidFill>
                  <a:schemeClr val="bg1"/>
                </a:solidFill>
              </a:rPr>
              <a:t>Oleh:</a:t>
            </a:r>
            <a:r>
              <a:rPr lang="en-US" b="1" dirty="0">
                <a:solidFill>
                  <a:schemeClr val="bg1"/>
                </a:solidFill>
              </a:rPr>
              <a:t> Imam </a:t>
            </a:r>
            <a:r>
              <a:rPr lang="en-US" b="1" dirty="0" err="1">
                <a:solidFill>
                  <a:schemeClr val="bg1"/>
                </a:solidFill>
              </a:rPr>
              <a:t>Cholissodin</a:t>
            </a:r>
            <a:r>
              <a:rPr lang="id-ID" b="1" dirty="0">
                <a:solidFill>
                  <a:schemeClr val="bg1"/>
                </a:solidFill>
              </a:rPr>
              <a:t> | imamcs@ub.ac.id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id-ID" b="1" dirty="0">
                <a:solidFill>
                  <a:schemeClr val="bg1"/>
                </a:solidFill>
              </a:rPr>
              <a:t>| Fakultas Ilmu Komputer (</a:t>
            </a:r>
            <a:r>
              <a:rPr lang="en-US" b="1" dirty="0" err="1">
                <a:solidFill>
                  <a:schemeClr val="bg1"/>
                </a:solidFill>
              </a:rPr>
              <a:t>Filkom</a:t>
            </a:r>
            <a:r>
              <a:rPr lang="id-ID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UB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8B8DCEE3-7D6C-4AC6-8110-EAA193CA9652}"/>
              </a:ext>
            </a:extLst>
          </p:cNvPr>
          <p:cNvSpPr/>
          <p:nvPr/>
        </p:nvSpPr>
        <p:spPr>
          <a:xfrm flipH="1">
            <a:off x="400050" y="969853"/>
            <a:ext cx="3296096" cy="106325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8BB9934E-1F77-4AEA-9BAF-58327BF62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82588"/>
            <a:ext cx="8157718" cy="981075"/>
          </a:xfrm>
        </p:spPr>
        <p:txBody>
          <a:bodyPr>
            <a:normAutofit/>
          </a:bodyPr>
          <a:lstStyle/>
          <a:p>
            <a:r>
              <a:rPr lang="id-ID" altLang="en-US" b="1" dirty="0">
                <a:solidFill>
                  <a:schemeClr val="bg1"/>
                </a:solidFill>
              </a:rPr>
              <a:t>Outlines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F838E8-8408-4547-8B5D-C3546FFE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" y="5981700"/>
            <a:ext cx="2470985" cy="549966"/>
          </a:xfrm>
          <a:prstGeom prst="rect">
            <a:avLst/>
          </a:prstGeom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E3864DBE-FD44-4630-86A4-9D50371F6368}"/>
              </a:ext>
            </a:extLst>
          </p:cNvPr>
          <p:cNvSpPr txBox="1">
            <a:spLocks noChangeArrowheads="1"/>
          </p:cNvSpPr>
          <p:nvPr/>
        </p:nvSpPr>
        <p:spPr>
          <a:xfrm>
            <a:off x="3676651" y="1231389"/>
            <a:ext cx="7270749" cy="4540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&amp; github.com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Clr>
                <a:prstClr val="white"/>
              </a:buClr>
              <a:buSzPct val="115000"/>
              <a:buFont typeface="+mj-lt"/>
              <a:buAutoNum type="arabicPeriod"/>
              <a:defRPr/>
            </a:pP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</a:t>
            </a:r>
            <a:r>
              <a:rPr lang="en-US" altLang="en-US" sz="20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20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“Git” 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Proses Deploy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>
                <a:solidFill>
                  <a:prstClr val="white"/>
                </a:solidFill>
              </a:rPr>
              <a:t>Open </a:t>
            </a:r>
            <a:r>
              <a:rPr lang="en-US" sz="2000" b="1" dirty="0" err="1">
                <a:solidFill>
                  <a:prstClr val="white"/>
                </a:solidFill>
              </a:rPr>
              <a:t>url</a:t>
            </a:r>
            <a:r>
              <a:rPr lang="en-US" sz="2000" b="1" dirty="0">
                <a:solidFill>
                  <a:prstClr val="white"/>
                </a:solidFill>
              </a:rPr>
              <a:t> Web App</a:t>
            </a:r>
          </a:p>
          <a:p>
            <a:pPr marL="457200" indent="-457200">
              <a:buClr>
                <a:schemeClr val="bg1"/>
              </a:buClr>
              <a:buSzPct val="115000"/>
              <a:buFont typeface="+mj-lt"/>
              <a:buAutoNum type="arabicPeriod"/>
            </a:pPr>
            <a:r>
              <a:rPr lang="en-US" sz="2000" b="1" dirty="0" err="1">
                <a:solidFill>
                  <a:prstClr val="white"/>
                </a:solidFill>
              </a:rPr>
              <a:t>Selesai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D73AF3-2F0D-4A57-962E-FB4D6B64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34" b="48698" l="9297" r="25476"/>
                    </a14:imgEffect>
                  </a14:imgLayer>
                </a14:imgProps>
              </a:ext>
            </a:extLst>
          </a:blip>
          <a:srcRect l="9646" t="39858" r="75583" b="54128"/>
          <a:stretch/>
        </p:blipFill>
        <p:spPr>
          <a:xfrm>
            <a:off x="400050" y="2788444"/>
            <a:ext cx="3048000" cy="6977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7803CC-C5C3-45C5-9221-836624642C55}"/>
              </a:ext>
            </a:extLst>
          </p:cNvPr>
          <p:cNvSpPr/>
          <p:nvPr/>
        </p:nvSpPr>
        <p:spPr>
          <a:xfrm>
            <a:off x="945732" y="1950928"/>
            <a:ext cx="1276350" cy="127870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EAA710-4D61-4531-BC5A-03E641D289C3}"/>
              </a:ext>
            </a:extLst>
          </p:cNvPr>
          <p:cNvSpPr/>
          <p:nvPr/>
        </p:nvSpPr>
        <p:spPr>
          <a:xfrm>
            <a:off x="1208731" y="2314953"/>
            <a:ext cx="775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0331EF"/>
                </a:solidFill>
              </a:rPr>
              <a:t>Stat</a:t>
            </a:r>
            <a:endParaRPr lang="id-ID" sz="2800" dirty="0">
              <a:solidFill>
                <a:srgbClr val="A75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13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App’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nama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bebas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isertai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ada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kata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dan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singkatan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MK”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relevan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project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yg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dikerjakan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=&gt;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tombol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“Create app”</a:t>
            </a: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8BABF80-A816-5C7B-E3C7-797D5320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84" y="2006936"/>
            <a:ext cx="3956093" cy="229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D276E-E1D5-9516-2D52-6987B347B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318" y="1917868"/>
            <a:ext cx="6120439" cy="302226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F901D46-6601-D442-4263-ADE4B314154B}"/>
              </a:ext>
            </a:extLst>
          </p:cNvPr>
          <p:cNvSpPr/>
          <p:nvPr/>
        </p:nvSpPr>
        <p:spPr>
          <a:xfrm>
            <a:off x="4783015" y="3151961"/>
            <a:ext cx="366722" cy="540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886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“Git” &amp; “Heroku CLI”,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863601" y="5297498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https://devcenter.heroku.com/articles/heroku-cli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5E6829F-52A4-C4BA-87DE-3D7C2E5E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3" y="1603110"/>
            <a:ext cx="7772400" cy="36480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3868B33-DF61-952A-366E-AD1C25F7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069" y="1641244"/>
            <a:ext cx="2376487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Heroku CLI,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 .2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marL="0" lvl="0" indent="0" algn="just" eaLnBrk="1" hangingPunct="1">
              <a:buNone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&amp;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Ekstrak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Contoh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FP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fpstat-master.zip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untuk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di-</a:t>
            </a:r>
            <a:r>
              <a:rPr lang="en-US" altLang="en-US" sz="1800" b="1" i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Heroku: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  <a:hlinkClick r:id="rId5"/>
              </a:rPr>
              <a:t>https://drive.google.com/drive/folders/1Ebe0uY2l6s6OuxvHgQecd5ROoM7uakhF?usp=sharing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DF8B-F0FC-8508-B6D8-A1B8D18D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62" y="1580673"/>
            <a:ext cx="8457754" cy="3484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26B81-A6C1-8604-0CA0-81ABDE0E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946" y="2256813"/>
            <a:ext cx="3155183" cy="27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077509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C:\Windows\system32&gt;cd D:\..\fpstat-master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C:\Windows\system32&gt;d: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Install </a:t>
            </a:r>
            <a:r>
              <a:rPr lang="en-ID" sz="1200" dirty="0" err="1">
                <a:solidFill>
                  <a:schemeClr val="bg1"/>
                </a:solidFill>
              </a:rPr>
              <a:t>GoW</a:t>
            </a:r>
            <a:r>
              <a:rPr lang="en-ID" sz="1200" dirty="0">
                <a:solidFill>
                  <a:schemeClr val="bg1"/>
                </a:solidFill>
              </a:rPr>
              <a:t> agar </a:t>
            </a:r>
            <a:r>
              <a:rPr lang="en-ID" sz="1200" dirty="0" err="1">
                <a:solidFill>
                  <a:schemeClr val="bg1"/>
                </a:solidFill>
              </a:rPr>
              <a:t>bisa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menjalankan</a:t>
            </a:r>
            <a:r>
              <a:rPr lang="en-ID" sz="1200" dirty="0">
                <a:solidFill>
                  <a:schemeClr val="bg1"/>
                </a:solidFill>
              </a:rPr>
              <a:t> “ls” </a:t>
            </a:r>
            <a:r>
              <a:rPr lang="en-ID" sz="1200" dirty="0" err="1">
                <a:solidFill>
                  <a:schemeClr val="bg1"/>
                </a:solidFill>
              </a:rPr>
              <a:t>atau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cukup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gunakan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dir</a:t>
            </a:r>
            <a:r>
              <a:rPr lang="en-ID" sz="1200" dirty="0">
                <a:solidFill>
                  <a:schemeClr val="bg1"/>
                </a:solidFill>
              </a:rPr>
              <a:t>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D:\..\fpstat-master&gt;ls</a:t>
            </a:r>
          </a:p>
          <a:p>
            <a:r>
              <a:rPr lang="en-ID" sz="1200" dirty="0">
                <a:solidFill>
                  <a:schemeClr val="bg1"/>
                </a:solidFill>
              </a:rPr>
              <a:t>angular  app.py  </a:t>
            </a:r>
            <a:r>
              <a:rPr lang="en-ID" sz="1200" dirty="0" err="1">
                <a:solidFill>
                  <a:schemeClr val="bg1"/>
                </a:solidFill>
              </a:rPr>
              <a:t>hmm_model</a:t>
            </a:r>
            <a:r>
              <a:rPr lang="en-ID" sz="1200" dirty="0">
                <a:solidFill>
                  <a:schemeClr val="bg1"/>
                </a:solidFill>
              </a:rPr>
              <a:t>  </a:t>
            </a:r>
            <a:r>
              <a:rPr lang="en-ID" sz="1200" dirty="0" err="1">
                <a:solidFill>
                  <a:schemeClr val="bg1"/>
                </a:solidFill>
              </a:rPr>
              <a:t>Procfile</a:t>
            </a:r>
            <a:r>
              <a:rPr lang="en-ID" sz="1200" dirty="0">
                <a:solidFill>
                  <a:schemeClr val="bg1"/>
                </a:solidFill>
              </a:rPr>
              <a:t>  README.md  requirements.txt  web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D:\..\fpstat-master&gt;dir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 err="1">
                <a:solidFill>
                  <a:schemeClr val="bg1"/>
                </a:solidFill>
              </a:rPr>
              <a:t>Lakukkan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r>
              <a:rPr lang="en-ID" sz="1200" dirty="0">
                <a:solidFill>
                  <a:schemeClr val="bg1"/>
                </a:solidFill>
              </a:rPr>
              <a:t>” pada folder </a:t>
            </a:r>
            <a:r>
              <a:rPr lang="en-ID" sz="1200" dirty="0" err="1">
                <a:solidFill>
                  <a:schemeClr val="bg1"/>
                </a:solidFill>
              </a:rPr>
              <a:t>koding</a:t>
            </a:r>
            <a:r>
              <a:rPr lang="en-ID" sz="1200" dirty="0">
                <a:solidFill>
                  <a:schemeClr val="bg1"/>
                </a:solidFill>
              </a:rPr>
              <a:t> FP </a:t>
            </a:r>
            <a:r>
              <a:rPr lang="en-ID" sz="1200" dirty="0" err="1">
                <a:solidFill>
                  <a:schemeClr val="bg1"/>
                </a:solidFill>
              </a:rPr>
              <a:t>yg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disiapkan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Initialized empty Git repository in D:/../fpstat-master/.git/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1C8D-3419-C40E-5A79-EDBE406C0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939"/>
          <a:stretch/>
        </p:blipFill>
        <p:spPr>
          <a:xfrm>
            <a:off x="889345" y="1925335"/>
            <a:ext cx="10511823" cy="17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D:\..\fpstat-master&gt;heroku </a:t>
            </a:r>
            <a:r>
              <a:rPr lang="en-ID" sz="1200" dirty="0" err="1">
                <a:solidFill>
                  <a:schemeClr val="bg1"/>
                </a:solidFill>
              </a:rPr>
              <a:t>git:remote</a:t>
            </a:r>
            <a:r>
              <a:rPr lang="en-ID" sz="1200" dirty="0">
                <a:solidFill>
                  <a:schemeClr val="bg1"/>
                </a:solidFill>
              </a:rPr>
              <a:t> -a fpstat-2022</a:t>
            </a:r>
          </a:p>
          <a:p>
            <a:r>
              <a:rPr lang="en-ID" sz="1200" dirty="0">
                <a:solidFill>
                  <a:schemeClr val="bg1"/>
                </a:solidFill>
              </a:rPr>
              <a:t> »   Warning: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200" dirty="0">
                <a:solidFill>
                  <a:schemeClr val="bg1"/>
                </a:solidFill>
              </a:rPr>
              <a:t>set git remote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to </a:t>
            </a:r>
            <a:r>
              <a:rPr lang="en-ID" sz="1200" dirty="0">
                <a:solidFill>
                  <a:schemeClr val="bg1"/>
                </a:solidFill>
                <a:hlinkClick r:id="rId5"/>
              </a:rPr>
              <a:t>https://git.heroku.com/fpstat-2022.git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add .”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add 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warning: LF will be replaced by CRLF in .</a:t>
            </a:r>
            <a:r>
              <a:rPr lang="en-ID" sz="1200" dirty="0" err="1">
                <a:solidFill>
                  <a:schemeClr val="bg1"/>
                </a:solidFill>
              </a:rPr>
              <a:t>gitignore</a:t>
            </a:r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warning: LF will be replaced by CRLF in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file will have its original line endings in your working directory</a:t>
            </a:r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Lalu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[master (root-commit) 67168b0] make it better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 89 files changed, 13502 insertions(+)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create mode 100644 web/webpack-</a:t>
            </a:r>
            <a:r>
              <a:rPr lang="en-US" sz="1200" dirty="0" err="1">
                <a:solidFill>
                  <a:schemeClr val="bg1"/>
                </a:solidFill>
              </a:rPr>
              <a:t>assets.json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0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2.1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Solusi </a:t>
            </a:r>
            <a:r>
              <a:rPr lang="en-ID" sz="1200" dirty="0" err="1">
                <a:solidFill>
                  <a:schemeClr val="bg1"/>
                </a:solidFill>
              </a:rPr>
              <a:t>jika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error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Author identity unknown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*** Please tell me who you are.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Run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you@example.com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r>
              <a:rPr lang="en-ID" sz="1200" dirty="0">
                <a:solidFill>
                  <a:schemeClr val="bg1"/>
                </a:solidFill>
              </a:rPr>
              <a:t>  git config --global </a:t>
            </a:r>
            <a:r>
              <a:rPr lang="en-ID" sz="1200" dirty="0" err="1">
                <a:solidFill>
                  <a:schemeClr val="bg1"/>
                </a:solidFill>
              </a:rPr>
              <a:t>user.name</a:t>
            </a:r>
            <a:r>
              <a:rPr lang="en-ID" sz="1200" dirty="0">
                <a:solidFill>
                  <a:schemeClr val="bg1"/>
                </a:solidFill>
              </a:rPr>
              <a:t> "Your Name"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to set your account's default identity.</a:t>
            </a:r>
          </a:p>
          <a:p>
            <a:r>
              <a:rPr lang="en-ID" sz="1200" dirty="0">
                <a:solidFill>
                  <a:schemeClr val="bg1"/>
                </a:solidFill>
              </a:rPr>
              <a:t>Omit --global to set the identity only in this repository.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fatal: unable to auto-detect email address (got 'imamcs@IMAMCHOLISS4C09.(none)’)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user.name "</a:t>
            </a:r>
            <a:r>
              <a:rPr lang="en-ID" sz="1200" dirty="0" err="1">
                <a:solidFill>
                  <a:schemeClr val="bg1"/>
                </a:solidFill>
              </a:rPr>
              <a:t>imamcs</a:t>
            </a:r>
            <a:r>
              <a:rPr lang="en-ID" sz="1200" dirty="0">
                <a:solidFill>
                  <a:schemeClr val="bg1"/>
                </a:solidFill>
              </a:rPr>
              <a:t>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config --global </a:t>
            </a:r>
            <a:r>
              <a:rPr lang="en-ID" sz="1200" dirty="0" err="1">
                <a:solidFill>
                  <a:schemeClr val="bg1"/>
                </a:solidFill>
              </a:rPr>
              <a:t>user.email</a:t>
            </a:r>
            <a:r>
              <a:rPr lang="en-ID" sz="1200" dirty="0">
                <a:solidFill>
                  <a:schemeClr val="bg1"/>
                </a:solidFill>
              </a:rPr>
              <a:t> "imamcs@ub.ac.id"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commit -am "make it better"</a:t>
            </a:r>
          </a:p>
          <a:p>
            <a:r>
              <a:rPr lang="en-ID" sz="1200" dirty="0">
                <a:solidFill>
                  <a:schemeClr val="bg1"/>
                </a:solidFill>
              </a:rPr>
              <a:t>On branch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nothing to commit, working tree clean</a:t>
            </a:r>
          </a:p>
        </p:txBody>
      </p:sp>
    </p:spTree>
    <p:extLst>
      <p:ext uri="{BB962C8B-B14F-4D97-AF65-F5344CB8AC3E}">
        <p14:creationId xmlns:p14="http://schemas.microsoft.com/office/powerpoint/2010/main" val="98568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3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119920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push </a:t>
            </a:r>
            <a:r>
              <a:rPr lang="en-ID" sz="1200" dirty="0" err="1">
                <a:solidFill>
                  <a:schemeClr val="bg1"/>
                </a:solidFill>
              </a:rPr>
              <a:t>heroku</a:t>
            </a:r>
            <a:r>
              <a:rPr lang="en-ID" sz="1200" dirty="0">
                <a:solidFill>
                  <a:schemeClr val="bg1"/>
                </a:solidFill>
              </a:rPr>
              <a:t> master</a:t>
            </a:r>
          </a:p>
          <a:p>
            <a:r>
              <a:rPr lang="en-ID" sz="1200" dirty="0">
                <a:solidFill>
                  <a:schemeClr val="bg1"/>
                </a:solidFill>
              </a:rPr>
              <a:t>Enumerating objects: 96,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Counting objects: 100% (96/96),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Delta compression using up to 4 threads</a:t>
            </a:r>
          </a:p>
          <a:p>
            <a:r>
              <a:rPr lang="en-ID" sz="1200" dirty="0">
                <a:solidFill>
                  <a:schemeClr val="bg1"/>
                </a:solidFill>
              </a:rPr>
              <a:t>Compressing objects: 100% (82/82),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Writing objects: 100% (96/96), 412.75 KiB | 4.17 MiB/s,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Total 96 (delta 4), reused 0 (delta 0), pack-reused 0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Compressing source files... done.</a:t>
            </a:r>
          </a:p>
          <a:p>
            <a:r>
              <a:rPr lang="en-ID" sz="1200" dirty="0">
                <a:solidFill>
                  <a:schemeClr val="bg1"/>
                </a:solidFill>
              </a:rPr>
              <a:t>remote: Building source:</a:t>
            </a:r>
          </a:p>
          <a:p>
            <a:r>
              <a:rPr lang="en-ID" sz="1200" dirty="0">
                <a:solidFill>
                  <a:schemeClr val="bg1"/>
                </a:solidFill>
              </a:rPr>
              <a:t>..</a:t>
            </a:r>
          </a:p>
          <a:p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Compressing...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Done: 80.4M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-----&gt; Launching...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Released v3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       https://fpstat-2022.herokuapp.com/ deployed to Heroku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remote: Verifying deploy... done.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To https://</a:t>
            </a:r>
            <a:r>
              <a:rPr lang="en-US" sz="1200" dirty="0" err="1">
                <a:solidFill>
                  <a:schemeClr val="bg1"/>
                </a:solidFill>
              </a:rPr>
              <a:t>git.heroku.com</a:t>
            </a:r>
            <a:r>
              <a:rPr lang="en-US" sz="1200" dirty="0">
                <a:solidFill>
                  <a:schemeClr val="bg1"/>
                </a:solidFill>
              </a:rPr>
              <a:t>/fpstat-2022.git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* [new branch]      master -&gt; master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C:\Users\</a:t>
            </a:r>
            <a:r>
              <a:rPr lang="en-US" sz="1200" dirty="0" err="1">
                <a:solidFill>
                  <a:schemeClr val="bg1"/>
                </a:solidFill>
              </a:rPr>
              <a:t>imamcs</a:t>
            </a:r>
            <a:r>
              <a:rPr lang="en-US" sz="1200" dirty="0">
                <a:solidFill>
                  <a:schemeClr val="bg1"/>
                </a:solidFill>
              </a:rPr>
              <a:t>\Downloads\</a:t>
            </a:r>
            <a:r>
              <a:rPr lang="en-US" sz="1200" dirty="0" err="1">
                <a:solidFill>
                  <a:schemeClr val="bg1"/>
                </a:solidFill>
              </a:rPr>
              <a:t>fpstat</a:t>
            </a:r>
            <a:r>
              <a:rPr lang="en-US" sz="1200" dirty="0">
                <a:solidFill>
                  <a:schemeClr val="bg1"/>
                </a:solidFill>
              </a:rPr>
              <a:t>-master&gt;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0D180-6F5E-054B-832A-F4C553CC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978" y="3939177"/>
            <a:ext cx="6096000" cy="20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 Hasil deploy di Heroku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Open app,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atau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visit “https://fpstat-2022.herokuapp.com”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459B2-8AC3-9541-A018-4949FF4E2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1" y="1550663"/>
            <a:ext cx="4587006" cy="276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98C3F-D7C6-2E42-8960-23BB3BF86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346" y="2810423"/>
            <a:ext cx="6651577" cy="3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list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dan folder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“ls -l --block-size=K”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9B2A-2945-784C-B1E1-43DB00349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22" y="2294394"/>
            <a:ext cx="8501486" cy="387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67F142-E29B-F14E-B4E1-D573C9B13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35798"/>
            <a:ext cx="7150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23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RAM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“free -m”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A4D5-E7D1-934B-B1FC-69803EAFA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4" y="2296374"/>
            <a:ext cx="10189299" cy="3911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C5CD2-8EFA-C346-942E-37E24F9FA4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29" t="84092" r="32595" b="6588"/>
          <a:stretch/>
        </p:blipFill>
        <p:spPr>
          <a:xfrm>
            <a:off x="1376623" y="4295526"/>
            <a:ext cx="4483779" cy="5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Register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heroku.com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App’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nama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bebas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isertai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ada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kata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dan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singkatan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MK”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relevan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project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yg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dikerjakan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=&gt;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tombol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“Create app”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Setelah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Register juga di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buat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“new repository”,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misal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berikut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901D46-6601-D442-4263-ADE4B314154B}"/>
              </a:ext>
            </a:extLst>
          </p:cNvPr>
          <p:cNvSpPr/>
          <p:nvPr/>
        </p:nvSpPr>
        <p:spPr>
          <a:xfrm>
            <a:off x="4783015" y="2509407"/>
            <a:ext cx="366722" cy="540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EF1AA-A2FB-C07D-C3DF-8C6C73D96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5" y="1915889"/>
            <a:ext cx="4628260" cy="181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9FD41-8F81-5A7F-E1EC-41FC5B6B6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83" y="1996849"/>
            <a:ext cx="3956093" cy="1608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B38D4-0C60-B4ED-12D9-0AA41B31DD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7" r="22851"/>
          <a:stretch/>
        </p:blipFill>
        <p:spPr>
          <a:xfrm>
            <a:off x="4224995" y="4242535"/>
            <a:ext cx="2946701" cy="660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6FFB65-B2E4-A243-76EB-8949477BE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995" y="4915010"/>
            <a:ext cx="1047750" cy="333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D364C1-4A7E-CEE9-2F4C-063771A86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62" y="4242536"/>
            <a:ext cx="3306316" cy="1835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57D1A4-0F7A-D234-59A7-7947A53A0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312" y="4263523"/>
            <a:ext cx="3902801" cy="19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“Run console” di Heroku,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utk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Spek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HDD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dgn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“df -h”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9AB00-DD33-EB48-A4A0-93A2287E6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2" y="2280880"/>
            <a:ext cx="9191347" cy="394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C5FDF-E6EE-3A48-994A-26F2D04D8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7" y="1567861"/>
            <a:ext cx="7053943" cy="27224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891B-0CEA-164C-9454-EB8335E3D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23" y="4290288"/>
            <a:ext cx="5518369" cy="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6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Menambahkan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contributor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email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Anggota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Tim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kelompok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dosen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Pengampu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sebagai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alternatif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jika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tidak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mendeploy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A4AC6-09DE-774C-A58E-B76AAAAC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89" y="1884779"/>
            <a:ext cx="10570068" cy="39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Run Console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 CLI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A06B-91FD-CEAB-635F-E14A8CE93868}"/>
              </a:ext>
            </a:extLst>
          </p:cNvPr>
          <p:cNvSpPr txBox="1"/>
          <p:nvPr/>
        </p:nvSpPr>
        <p:spPr>
          <a:xfrm>
            <a:off x="438150" y="1697202"/>
            <a:ext cx="1112777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chemeClr val="bg1"/>
                </a:solidFill>
              </a:rPr>
              <a:t>Lakukan</a:t>
            </a:r>
            <a:r>
              <a:rPr lang="en-ID" sz="1400" dirty="0">
                <a:solidFill>
                  <a:schemeClr val="bg1"/>
                </a:solidFill>
              </a:rPr>
              <a:t> 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untuk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setiap</a:t>
            </a:r>
            <a:r>
              <a:rPr lang="en-ID" sz="1400" dirty="0">
                <a:solidFill>
                  <a:schemeClr val="bg1"/>
                </a:solidFill>
              </a:rPr>
              <a:t> folder yang </a:t>
            </a:r>
            <a:r>
              <a:rPr lang="en-ID" sz="1400" dirty="0" err="1">
                <a:solidFill>
                  <a:schemeClr val="bg1"/>
                </a:solidFill>
              </a:rPr>
              <a:t>mau</a:t>
            </a:r>
            <a:r>
              <a:rPr lang="en-ID" sz="1400" dirty="0">
                <a:solidFill>
                  <a:schemeClr val="bg1"/>
                </a:solidFill>
              </a:rPr>
              <a:t> di-push </a:t>
            </a:r>
            <a:r>
              <a:rPr lang="en-ID" sz="1400" dirty="0" err="1">
                <a:solidFill>
                  <a:schemeClr val="bg1"/>
                </a:solidFill>
              </a:rPr>
              <a:t>ke</a:t>
            </a:r>
            <a:r>
              <a:rPr lang="en-ID" sz="1400" dirty="0">
                <a:solidFill>
                  <a:schemeClr val="bg1"/>
                </a:solidFill>
              </a:rPr>
              <a:t> Heroku: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D:\..fpdaa-2022&gt;cd nodes\node-red-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iot</a:t>
            </a:r>
            <a:r>
              <a:rPr lang="en-ID" sz="1400" dirty="0">
                <a:solidFill>
                  <a:schemeClr val="bg1"/>
                </a:solidFill>
              </a:rPr>
              <a:t>-simulator</a:t>
            </a: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D:\..\fpdaa-2022\nodes\node-red-contrib-iot-simulator&gt;git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D:\..\fpdaa-2022\nodes&gt;cd 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mqtt</a:t>
            </a:r>
            <a:r>
              <a:rPr lang="en-ID" sz="1400" dirty="0">
                <a:solidFill>
                  <a:schemeClr val="bg1"/>
                </a:solidFill>
              </a:rPr>
              <a:t>-plus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D:\..\fpdaa-2022\nodes\node-red-contrib-mqtt-plus&gt;git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D:\..\fpdaa-2022\nodes\node-red-contrib-mqtt-plus&gt;cd..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D:\..\fpdaa-2022\nodes&gt;cd..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D:\..\fpdaa-2022&gt;cd nodes</a:t>
            </a: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D:\..\fpdaa-2022\nodes&gt;git </a:t>
            </a:r>
            <a:r>
              <a:rPr lang="en-ID" sz="1400" dirty="0" err="1">
                <a:solidFill>
                  <a:schemeClr val="bg1"/>
                </a:solidFill>
              </a:rPr>
              <a:t>init</a:t>
            </a:r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D:\..\fpdaa-2022&gt;heroku </a:t>
            </a:r>
            <a:r>
              <a:rPr lang="en-ID" sz="1400" dirty="0" err="1">
                <a:solidFill>
                  <a:schemeClr val="bg1"/>
                </a:solidFill>
              </a:rPr>
              <a:t>git:remote</a:t>
            </a:r>
            <a:r>
              <a:rPr lang="en-ID" sz="1400" dirty="0">
                <a:solidFill>
                  <a:schemeClr val="bg1"/>
                </a:solidFill>
              </a:rPr>
              <a:t> -a fpdaa-2022</a:t>
            </a:r>
          </a:p>
          <a:p>
            <a:r>
              <a:rPr lang="en-ID" sz="1400" dirty="0">
                <a:solidFill>
                  <a:schemeClr val="bg1"/>
                </a:solidFill>
              </a:rPr>
              <a:t> »   Warning: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400" dirty="0">
                <a:solidFill>
                  <a:schemeClr val="bg1"/>
                </a:solidFill>
              </a:rPr>
              <a:t>set git remote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to https://git.heroku.com/fpdaa-2022.git</a:t>
            </a:r>
          </a:p>
        </p:txBody>
      </p:sp>
    </p:spTree>
    <p:extLst>
      <p:ext uri="{BB962C8B-B14F-4D97-AF65-F5344CB8AC3E}">
        <p14:creationId xmlns:p14="http://schemas.microsoft.com/office/powerpoint/2010/main" val="220179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Run Console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dengan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 CLI</a:t>
            </a: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A06B-91FD-CEAB-635F-E14A8CE93868}"/>
              </a:ext>
            </a:extLst>
          </p:cNvPr>
          <p:cNvSpPr txBox="1"/>
          <p:nvPr/>
        </p:nvSpPr>
        <p:spPr>
          <a:xfrm>
            <a:off x="438150" y="1697202"/>
            <a:ext cx="111277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D:\Data </a:t>
            </a:r>
            <a:r>
              <a:rPr lang="en-ID" sz="1400" dirty="0" err="1">
                <a:solidFill>
                  <a:schemeClr val="bg1"/>
                </a:solidFill>
              </a:rPr>
              <a:t>Kuliah</a:t>
            </a:r>
            <a:r>
              <a:rPr lang="en-ID" sz="1400" dirty="0">
                <a:solidFill>
                  <a:schemeClr val="bg1"/>
                </a:solidFill>
              </a:rPr>
              <a:t>\!</a:t>
            </a:r>
            <a:r>
              <a:rPr lang="en-ID" sz="1400" dirty="0" err="1">
                <a:solidFill>
                  <a:schemeClr val="bg1"/>
                </a:solidFill>
              </a:rPr>
              <a:t>Genap</a:t>
            </a:r>
            <a:r>
              <a:rPr lang="en-ID" sz="1400" dirty="0">
                <a:solidFill>
                  <a:schemeClr val="bg1"/>
                </a:solidFill>
              </a:rPr>
              <a:t> 2021-2022\1. Desain dan </a:t>
            </a:r>
            <a:r>
              <a:rPr lang="en-ID" sz="1400" dirty="0" err="1">
                <a:solidFill>
                  <a:schemeClr val="bg1"/>
                </a:solidFill>
              </a:rPr>
              <a:t>Analisis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Algoritma</a:t>
            </a:r>
            <a:r>
              <a:rPr lang="en-ID" sz="1400" dirty="0">
                <a:solidFill>
                  <a:schemeClr val="bg1"/>
                </a:solidFill>
              </a:rPr>
              <a:t> - Rabu-F4.10-9.30-JTIF-TKOM 4\</a:t>
            </a:r>
            <a:r>
              <a:rPr lang="en-ID" sz="1400" dirty="0" err="1">
                <a:solidFill>
                  <a:schemeClr val="bg1"/>
                </a:solidFill>
              </a:rPr>
              <a:t>Pertemuan</a:t>
            </a:r>
            <a:r>
              <a:rPr lang="en-ID" sz="1400" dirty="0">
                <a:solidFill>
                  <a:schemeClr val="bg1"/>
                </a:solidFill>
              </a:rPr>
              <a:t> 15 [</a:t>
            </a:r>
            <a:r>
              <a:rPr lang="en-ID" sz="1400" dirty="0" err="1">
                <a:solidFill>
                  <a:schemeClr val="bg1"/>
                </a:solidFill>
              </a:rPr>
              <a:t>Progres</a:t>
            </a:r>
            <a:r>
              <a:rPr lang="en-ID" sz="1400" dirty="0">
                <a:solidFill>
                  <a:schemeClr val="bg1"/>
                </a:solidFill>
              </a:rPr>
              <a:t> FP ke-3]\</a:t>
            </a:r>
            <a:r>
              <a:rPr lang="en-ID" sz="1400" dirty="0" err="1">
                <a:solidFill>
                  <a:schemeClr val="bg1"/>
                </a:solidFill>
              </a:rPr>
              <a:t>SmartIot</a:t>
            </a:r>
            <a:r>
              <a:rPr lang="en-ID" sz="1400" dirty="0">
                <a:solidFill>
                  <a:schemeClr val="bg1"/>
                </a:solidFill>
              </a:rPr>
              <a:t>\iot-device-simulator-1-mqtt\node-red-</a:t>
            </a:r>
            <a:r>
              <a:rPr lang="en-ID" sz="1400" dirty="0" err="1">
                <a:solidFill>
                  <a:schemeClr val="bg1"/>
                </a:solidFill>
              </a:rPr>
              <a:t>contrib</a:t>
            </a:r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iot</a:t>
            </a:r>
            <a:r>
              <a:rPr lang="en-ID" sz="1400" dirty="0">
                <a:solidFill>
                  <a:schemeClr val="bg1"/>
                </a:solidFill>
              </a:rPr>
              <a:t>-simulator&gt;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ps:exec</a:t>
            </a:r>
            <a:r>
              <a:rPr lang="en-ID" sz="1400" dirty="0">
                <a:solidFill>
                  <a:schemeClr val="bg1"/>
                </a:solidFill>
              </a:rPr>
              <a:t> --app=fpdaa-kel-1001</a:t>
            </a:r>
          </a:p>
          <a:p>
            <a:r>
              <a:rPr lang="en-ID" sz="1400" dirty="0">
                <a:solidFill>
                  <a:schemeClr val="bg1"/>
                </a:solidFill>
              </a:rPr>
              <a:t> »   Warning: </a:t>
            </a:r>
            <a:r>
              <a:rPr lang="en-ID" sz="1400" dirty="0" err="1">
                <a:solidFill>
                  <a:schemeClr val="bg1"/>
                </a:solidFill>
              </a:rPr>
              <a:t>heroku</a:t>
            </a:r>
            <a:r>
              <a:rPr lang="en-ID" sz="1400" dirty="0">
                <a:solidFill>
                  <a:schemeClr val="bg1"/>
                </a:solidFill>
              </a:rPr>
              <a:t> update available from 7.53.0 to 7.60.2.</a:t>
            </a:r>
          </a:p>
          <a:p>
            <a:r>
              <a:rPr lang="en-ID" sz="1400" dirty="0">
                <a:solidFill>
                  <a:schemeClr val="bg1"/>
                </a:solidFill>
              </a:rPr>
              <a:t>Running this command for the first time requires a dyno restart.</a:t>
            </a:r>
          </a:p>
          <a:p>
            <a:r>
              <a:rPr lang="en-ID" sz="1400" dirty="0">
                <a:solidFill>
                  <a:schemeClr val="bg1"/>
                </a:solidFill>
              </a:rPr>
              <a:t>Do you want to continue? [y/n]: y</a:t>
            </a:r>
          </a:p>
          <a:p>
            <a:r>
              <a:rPr lang="en-ID" sz="1400" dirty="0">
                <a:solidFill>
                  <a:schemeClr val="bg1"/>
                </a:solidFill>
              </a:rPr>
              <a:t>Initializing feature...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Restarting dynos...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Waiting for web.1 to start...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Establishing credentials... done</a:t>
            </a:r>
          </a:p>
          <a:p>
            <a:r>
              <a:rPr lang="en-ID" sz="1400" dirty="0">
                <a:solidFill>
                  <a:schemeClr val="bg1"/>
                </a:solidFill>
              </a:rPr>
              <a:t>Connecting to web.1 on ⬢ fpdaa-kel-1001...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ls -l</a:t>
            </a:r>
          </a:p>
          <a:p>
            <a:r>
              <a:rPr lang="en-ID" sz="1400" dirty="0">
                <a:solidFill>
                  <a:schemeClr val="bg1"/>
                </a:solidFill>
              </a:rPr>
              <a:t>total 400</a:t>
            </a:r>
          </a:p>
          <a:p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rw</a:t>
            </a:r>
            <a:r>
              <a:rPr lang="en-ID" sz="1400" dirty="0">
                <a:solidFill>
                  <a:schemeClr val="bg1"/>
                </a:solidFill>
              </a:rPr>
              <a:t>-------   1 u24934 dyno  11323 Feb 23 06:35 LICENSE</a:t>
            </a:r>
          </a:p>
          <a:p>
            <a:r>
              <a:rPr lang="en-ID" sz="1400" dirty="0">
                <a:solidFill>
                  <a:schemeClr val="bg1"/>
                </a:solidFill>
              </a:rPr>
              <a:t>-</a:t>
            </a:r>
            <a:r>
              <a:rPr lang="en-ID" sz="1400" dirty="0" err="1">
                <a:solidFill>
                  <a:schemeClr val="bg1"/>
                </a:solidFill>
              </a:rPr>
              <a:t>rw</a:t>
            </a:r>
            <a:r>
              <a:rPr lang="en-ID" sz="1400" dirty="0">
                <a:solidFill>
                  <a:schemeClr val="bg1"/>
                </a:solidFill>
              </a:rPr>
              <a:t>-------   1 u24934 dyno     88 Feb 23 06:35 </a:t>
            </a:r>
            <a:r>
              <a:rPr lang="en-ID" sz="1400" dirty="0" err="1">
                <a:solidFill>
                  <a:schemeClr val="bg1"/>
                </a:solidFill>
              </a:rPr>
              <a:t>Procfile</a:t>
            </a:r>
            <a:endParaRPr lang="en-ID" sz="1400" dirty="0">
              <a:solidFill>
                <a:schemeClr val="bg1"/>
              </a:solidFill>
            </a:endParaRPr>
          </a:p>
          <a:p>
            <a:r>
              <a:rPr lang="en-ID" sz="1400" dirty="0">
                <a:solidFill>
                  <a:schemeClr val="bg1"/>
                </a:solidFill>
              </a:rPr>
              <a:t>..</a:t>
            </a:r>
          </a:p>
          <a:p>
            <a:r>
              <a:rPr lang="en-ID" sz="1400" dirty="0">
                <a:solidFill>
                  <a:schemeClr val="bg1"/>
                </a:solidFill>
              </a:rPr>
              <a:t>.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git clone https://github.com/phyunsj/iot-device-simulator-1-mqtt.git</a:t>
            </a:r>
          </a:p>
          <a:p>
            <a:r>
              <a:rPr lang="en-ID" sz="1400" dirty="0">
                <a:solidFill>
                  <a:schemeClr val="bg1"/>
                </a:solidFill>
              </a:rPr>
              <a:t>~ $ git clone https://github.com/btsimonh/node-red-contrib-mqtt-plus</a:t>
            </a:r>
          </a:p>
          <a:p>
            <a:endParaRPr lang="en-ID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B5B24-79C4-9834-36FA-A353E210C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370" y="3431079"/>
            <a:ext cx="5629275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B79D5-017D-2CB7-C934-740552A36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906" y="4460389"/>
            <a:ext cx="5286375" cy="109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D3544-D211-C3FC-6941-3B3F80C46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926" y="5678554"/>
            <a:ext cx="1171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959EBED-7E68-4F5D-A12D-55C9F93C28B2}"/>
              </a:ext>
            </a:extLst>
          </p:cNvPr>
          <p:cNvSpPr/>
          <p:nvPr/>
        </p:nvSpPr>
        <p:spPr>
          <a:xfrm>
            <a:off x="2847867" y="-12068"/>
            <a:ext cx="9358647" cy="841482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05" h="990600">
                <a:moveTo>
                  <a:pt x="0" y="0"/>
                </a:moveTo>
                <a:lnTo>
                  <a:pt x="4869505" y="0"/>
                </a:lnTo>
                <a:lnTo>
                  <a:pt x="4869505" y="990600"/>
                </a:lnTo>
                <a:lnTo>
                  <a:pt x="514898" y="9906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BE9E8DA-5096-4700-907C-FFBCCBB8E1E3}"/>
              </a:ext>
            </a:extLst>
          </p:cNvPr>
          <p:cNvSpPr/>
          <p:nvPr/>
        </p:nvSpPr>
        <p:spPr>
          <a:xfrm>
            <a:off x="4700589" y="3214610"/>
            <a:ext cx="7152656" cy="81156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1071093 w 5090643"/>
              <a:gd name="connsiteY3" fmla="*/ 990600 h 990600"/>
              <a:gd name="connsiteX4" fmla="*/ 0 w 5090643"/>
              <a:gd name="connsiteY4" fmla="*/ 0 h 990600"/>
              <a:gd name="connsiteX0" fmla="*/ 0 w 5090643"/>
              <a:gd name="connsiteY0" fmla="*/ 0 h 990600"/>
              <a:gd name="connsiteX1" fmla="*/ 5090643 w 5090643"/>
              <a:gd name="connsiteY1" fmla="*/ 0 h 990600"/>
              <a:gd name="connsiteX2" fmla="*/ 5090643 w 5090643"/>
              <a:gd name="connsiteY2" fmla="*/ 990600 h 990600"/>
              <a:gd name="connsiteX3" fmla="*/ 736036 w 5090643"/>
              <a:gd name="connsiteY3" fmla="*/ 990600 h 990600"/>
              <a:gd name="connsiteX4" fmla="*/ 0 w 5090643"/>
              <a:gd name="connsiteY4" fmla="*/ 0 h 990600"/>
              <a:gd name="connsiteX0" fmla="*/ 0 w 4869505"/>
              <a:gd name="connsiteY0" fmla="*/ 0 h 990600"/>
              <a:gd name="connsiteX1" fmla="*/ 4869505 w 4869505"/>
              <a:gd name="connsiteY1" fmla="*/ 0 h 990600"/>
              <a:gd name="connsiteX2" fmla="*/ 4869505 w 4869505"/>
              <a:gd name="connsiteY2" fmla="*/ 990600 h 990600"/>
              <a:gd name="connsiteX3" fmla="*/ 514898 w 4869505"/>
              <a:gd name="connsiteY3" fmla="*/ 990600 h 990600"/>
              <a:gd name="connsiteX4" fmla="*/ 0 w 4869505"/>
              <a:gd name="connsiteY4" fmla="*/ 0 h 990600"/>
              <a:gd name="connsiteX0" fmla="*/ 0 w 4377067"/>
              <a:gd name="connsiteY0" fmla="*/ 0 h 990600"/>
              <a:gd name="connsiteX1" fmla="*/ 4377067 w 4377067"/>
              <a:gd name="connsiteY1" fmla="*/ 0 h 990600"/>
              <a:gd name="connsiteX2" fmla="*/ 4377067 w 4377067"/>
              <a:gd name="connsiteY2" fmla="*/ 990600 h 990600"/>
              <a:gd name="connsiteX3" fmla="*/ 22460 w 4377067"/>
              <a:gd name="connsiteY3" fmla="*/ 990600 h 990600"/>
              <a:gd name="connsiteX4" fmla="*/ 0 w 4377067"/>
              <a:gd name="connsiteY4" fmla="*/ 0 h 990600"/>
              <a:gd name="connsiteX0" fmla="*/ 2675 w 4354607"/>
              <a:gd name="connsiteY0" fmla="*/ 0 h 990600"/>
              <a:gd name="connsiteX1" fmla="*/ 4354607 w 4354607"/>
              <a:gd name="connsiteY1" fmla="*/ 0 h 990600"/>
              <a:gd name="connsiteX2" fmla="*/ 4354607 w 4354607"/>
              <a:gd name="connsiteY2" fmla="*/ 990600 h 990600"/>
              <a:gd name="connsiteX3" fmla="*/ 0 w 4354607"/>
              <a:gd name="connsiteY3" fmla="*/ 990600 h 990600"/>
              <a:gd name="connsiteX4" fmla="*/ 2675 w 4354607"/>
              <a:gd name="connsiteY4" fmla="*/ 0 h 990600"/>
              <a:gd name="connsiteX0" fmla="*/ 255 w 4354880"/>
              <a:gd name="connsiteY0" fmla="*/ 0 h 990600"/>
              <a:gd name="connsiteX1" fmla="*/ 4354880 w 4354880"/>
              <a:gd name="connsiteY1" fmla="*/ 0 h 990600"/>
              <a:gd name="connsiteX2" fmla="*/ 4354880 w 4354880"/>
              <a:gd name="connsiteY2" fmla="*/ 990600 h 990600"/>
              <a:gd name="connsiteX3" fmla="*/ 273 w 4354880"/>
              <a:gd name="connsiteY3" fmla="*/ 990600 h 990600"/>
              <a:gd name="connsiteX4" fmla="*/ 255 w 435488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4880" h="990600">
                <a:moveTo>
                  <a:pt x="255" y="0"/>
                </a:moveTo>
                <a:lnTo>
                  <a:pt x="4354880" y="0"/>
                </a:lnTo>
                <a:lnTo>
                  <a:pt x="4354880" y="990600"/>
                </a:lnTo>
                <a:lnTo>
                  <a:pt x="273" y="990600"/>
                </a:lnTo>
                <a:cubicBezTo>
                  <a:pt x="1165" y="660400"/>
                  <a:pt x="-637" y="330200"/>
                  <a:pt x="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EE5810">
                  <a:shade val="30000"/>
                  <a:satMod val="115000"/>
                </a:srgbClr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EE581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15E07B0-8029-4D83-84CF-12F0FE962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4757" y="2019300"/>
            <a:ext cx="6067559" cy="1032110"/>
          </a:xfrm>
        </p:spPr>
        <p:txBody>
          <a:bodyPr>
            <a:normAutofit/>
          </a:bodyPr>
          <a:lstStyle/>
          <a:p>
            <a:pPr algn="ctr"/>
            <a:r>
              <a:rPr lang="id-ID" altLang="en-US" b="1" dirty="0">
                <a:solidFill>
                  <a:schemeClr val="bg1"/>
                </a:solidFill>
              </a:rPr>
              <a:t>Terimakasih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5F3331-593C-4518-A541-B4C4241BB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39" y="6058452"/>
            <a:ext cx="2470985" cy="549966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B64A9580-C0EF-4581-9141-63ABBBE71923}"/>
              </a:ext>
            </a:extLst>
          </p:cNvPr>
          <p:cNvSpPr txBox="1">
            <a:spLocks noChangeArrowheads="1"/>
          </p:cNvSpPr>
          <p:nvPr/>
        </p:nvSpPr>
        <p:spPr>
          <a:xfrm>
            <a:off x="4594690" y="3332209"/>
            <a:ext cx="7331377" cy="904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rgbClr val="ED510D"/>
                </a:solidFill>
              </a:rPr>
              <a:t>#</a:t>
            </a:r>
            <a:r>
              <a:rPr kumimoji="0" lang="id-ID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Lab. Komputasi Cerdas (KC)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+ Lab.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510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Siskombot</a:t>
            </a:r>
            <a:br>
              <a:rPr lang="id-ID" altLang="en-US" sz="1600" b="1" dirty="0">
                <a:solidFill>
                  <a:srgbClr val="ED510D"/>
                </a:solidFill>
              </a:rPr>
            </a:br>
            <a:r>
              <a:rPr lang="en-US" altLang="en-US" sz="1600" b="1" dirty="0">
                <a:solidFill>
                  <a:srgbClr val="ED510D"/>
                </a:solidFill>
              </a:rPr>
              <a:t>#Kuliah Hybrid </a:t>
            </a:r>
            <a:r>
              <a:rPr lang="en-US" altLang="en-US" sz="1600" b="1" dirty="0" err="1">
                <a:solidFill>
                  <a:srgbClr val="ED510D"/>
                </a:solidFill>
              </a:rPr>
              <a:t>Bertahap</a:t>
            </a:r>
            <a:r>
              <a:rPr lang="id-ID" altLang="en-US" sz="1600" b="1" dirty="0">
                <a:solidFill>
                  <a:srgbClr val="ED510D"/>
                </a:solidFill>
              </a:rPr>
              <a:t> di Prodi Studi Teknik </a:t>
            </a:r>
            <a:r>
              <a:rPr lang="en-US" altLang="en-US" sz="1600" b="1" dirty="0" err="1">
                <a:solidFill>
                  <a:srgbClr val="ED510D"/>
                </a:solidFill>
              </a:rPr>
              <a:t>Informatika</a:t>
            </a:r>
            <a:r>
              <a:rPr lang="en-US" altLang="en-US" sz="1600" b="1" dirty="0">
                <a:solidFill>
                  <a:srgbClr val="ED510D"/>
                </a:solidFill>
              </a:rPr>
              <a:t> | </a:t>
            </a:r>
            <a:r>
              <a:rPr lang="en-US" altLang="en-US" sz="1600" b="1" dirty="0" err="1">
                <a:solidFill>
                  <a:srgbClr val="ED510D"/>
                </a:solidFill>
              </a:rPr>
              <a:t>Komputer</a:t>
            </a:r>
            <a:r>
              <a:rPr lang="id-ID" altLang="en-US" sz="1600" b="1" dirty="0">
                <a:solidFill>
                  <a:srgbClr val="ED510D"/>
                </a:solidFill>
              </a:rPr>
              <a:t>, Filkom UB</a:t>
            </a:r>
          </a:p>
          <a:p>
            <a:r>
              <a:rPr lang="id-ID" altLang="en-US" sz="1600" b="1" dirty="0">
                <a:solidFill>
                  <a:srgbClr val="ED510D"/>
                </a:solidFill>
              </a:rPr>
              <a:t>#Merdeka Belajar</a:t>
            </a:r>
          </a:p>
          <a:p>
            <a:r>
              <a:rPr lang="en-US" altLang="en-US" sz="1600" b="1" dirty="0">
                <a:solidFill>
                  <a:srgbClr val="ED510D"/>
                </a:solidFill>
              </a:rPr>
              <a:t>#Cegah Covid-19</a:t>
            </a:r>
            <a:r>
              <a:rPr lang="id-ID" altLang="en-US" sz="1600" b="1" dirty="0">
                <a:solidFill>
                  <a:srgbClr val="ED510D"/>
                </a:solidFill>
              </a:rPr>
              <a:t> </a:t>
            </a:r>
            <a:endParaRPr lang="en-US" altLang="en-US" sz="1600" b="1" dirty="0">
              <a:solidFill>
                <a:srgbClr val="ED510D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B6D73-6AC1-4251-AA1B-2C5376EC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" y="1410480"/>
            <a:ext cx="4676037" cy="4822354"/>
          </a:xfrm>
          <a:prstGeom prst="rect">
            <a:avLst/>
          </a:pr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F26E5B73-BF68-42EE-AC9F-E5652A383A52}"/>
              </a:ext>
            </a:extLst>
          </p:cNvPr>
          <p:cNvSpPr/>
          <p:nvPr/>
        </p:nvSpPr>
        <p:spPr>
          <a:xfrm flipH="1">
            <a:off x="-14514" y="6262204"/>
            <a:ext cx="4791896" cy="603504"/>
          </a:xfrm>
          <a:custGeom>
            <a:avLst/>
            <a:gdLst>
              <a:gd name="connsiteX0" fmla="*/ 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0 w 9467850"/>
              <a:gd name="connsiteY4" fmla="*/ 0 h 952500"/>
              <a:gd name="connsiteX0" fmla="*/ 914400 w 9467850"/>
              <a:gd name="connsiteY0" fmla="*/ 0 h 952500"/>
              <a:gd name="connsiteX1" fmla="*/ 9467850 w 9467850"/>
              <a:gd name="connsiteY1" fmla="*/ 0 h 952500"/>
              <a:gd name="connsiteX2" fmla="*/ 9467850 w 9467850"/>
              <a:gd name="connsiteY2" fmla="*/ 952500 h 952500"/>
              <a:gd name="connsiteX3" fmla="*/ 0 w 9467850"/>
              <a:gd name="connsiteY3" fmla="*/ 952500 h 952500"/>
              <a:gd name="connsiteX4" fmla="*/ 914400 w 9467850"/>
              <a:gd name="connsiteY4" fmla="*/ 0 h 952500"/>
              <a:gd name="connsiteX0" fmla="*/ 1927766 w 10481216"/>
              <a:gd name="connsiteY0" fmla="*/ 0 h 952500"/>
              <a:gd name="connsiteX1" fmla="*/ 10481216 w 10481216"/>
              <a:gd name="connsiteY1" fmla="*/ 0 h 952500"/>
              <a:gd name="connsiteX2" fmla="*/ 10481216 w 10481216"/>
              <a:gd name="connsiteY2" fmla="*/ 952500 h 952500"/>
              <a:gd name="connsiteX3" fmla="*/ 0 w 10481216"/>
              <a:gd name="connsiteY3" fmla="*/ 952500 h 952500"/>
              <a:gd name="connsiteX4" fmla="*/ 1927766 w 10481216"/>
              <a:gd name="connsiteY4" fmla="*/ 0 h 952500"/>
              <a:gd name="connsiteX0" fmla="*/ 1479751 w 10033201"/>
              <a:gd name="connsiteY0" fmla="*/ 0 h 952500"/>
              <a:gd name="connsiteX1" fmla="*/ 10033201 w 10033201"/>
              <a:gd name="connsiteY1" fmla="*/ 0 h 952500"/>
              <a:gd name="connsiteX2" fmla="*/ 10033201 w 10033201"/>
              <a:gd name="connsiteY2" fmla="*/ 952500 h 952500"/>
              <a:gd name="connsiteX3" fmla="*/ 0 w 10033201"/>
              <a:gd name="connsiteY3" fmla="*/ 952500 h 952500"/>
              <a:gd name="connsiteX4" fmla="*/ 1479751 w 10033201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201" h="952500">
                <a:moveTo>
                  <a:pt x="1479751" y="0"/>
                </a:moveTo>
                <a:lnTo>
                  <a:pt x="10033201" y="0"/>
                </a:lnTo>
                <a:lnTo>
                  <a:pt x="10033201" y="952500"/>
                </a:lnTo>
                <a:lnTo>
                  <a:pt x="0" y="952500"/>
                </a:lnTo>
                <a:lnTo>
                  <a:pt x="1479751" y="0"/>
                </a:lnTo>
                <a:close/>
              </a:path>
            </a:pathLst>
          </a:custGeom>
          <a:gradFill>
            <a:gsLst>
              <a:gs pos="0">
                <a:srgbClr val="FE0000"/>
              </a:gs>
              <a:gs pos="50000">
                <a:srgbClr val="EE5810">
                  <a:shade val="67500"/>
                  <a:satMod val="11500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08AD3-E9B4-4C12-8916-A6DCFD4E9879}"/>
              </a:ext>
            </a:extLst>
          </p:cNvPr>
          <p:cNvSpPr/>
          <p:nvPr/>
        </p:nvSpPr>
        <p:spPr>
          <a:xfrm>
            <a:off x="203388" y="5412121"/>
            <a:ext cx="4378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Oleh: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Imam Cholissodin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| imamcs@ub.ac.id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Dosen Fakultas Ilmu Komputer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Filkom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0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A4DDA-EA6B-A909-330A-821E6DBE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1" y="1562123"/>
            <a:ext cx="7750629" cy="4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A4DDA-EA6B-A909-330A-821E6DBE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1" y="1562123"/>
            <a:ext cx="7750629" cy="4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Klik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Connect to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Github</a:t>
            </a: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it-IT" altLang="en-US" sz="14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10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“Git” &amp; “Heroku CLI”,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863601" y="5297498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https://devcenter.heroku.com/articles/heroku-cli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5E6829F-52A4-C4BA-87DE-3D7C2E5E8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3" y="1603110"/>
            <a:ext cx="7772400" cy="36480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3868B33-DF61-952A-366E-AD1C25F7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069" y="1641244"/>
            <a:ext cx="2376487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0961677" cy="50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Heroku CLI,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lalu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install dan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coba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login part .2</a:t>
            </a: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marL="0" lvl="0" indent="0" algn="just" eaLnBrk="1" hangingPunct="1">
              <a:buNone/>
              <a:defRPr/>
            </a:pPr>
            <a:endParaRPr lang="en-US" altLang="en-US" sz="1800" b="1" kern="0" dirty="0">
              <a:solidFill>
                <a:schemeClr val="bg1"/>
              </a:solidFill>
              <a:latin typeface="Arial"/>
              <a:cs typeface="Arial"/>
              <a:sym typeface="Symbol" panose="05050102010706020507" pitchFamily="18" charset="2"/>
            </a:endParaRPr>
          </a:p>
          <a:p>
            <a:pPr lvl="0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Download &amp;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Ekstrak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file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Contoh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seperti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FP “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fpstat-master.zip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”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untuk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di-</a:t>
            </a:r>
            <a:r>
              <a:rPr lang="en-US" altLang="en-US" sz="1800" b="1" i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Deploy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Heroku: 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  <a:hlinkClick r:id="rId5"/>
              </a:rPr>
              <a:t>https://drive.google.com/drive/folders/1Ebe0uY2l6s6OuxvHgQecd5ROoM7uakhF?usp=sharing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DF8B-F0FC-8508-B6D8-A1B8D18D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62" y="1580673"/>
            <a:ext cx="8457754" cy="3484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26B81-A6C1-8604-0CA0-81ABDE0E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946" y="2256813"/>
            <a:ext cx="3155183" cy="27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8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12358" y="-12068"/>
            <a:ext cx="12204357" cy="687006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7" y="82588"/>
            <a:ext cx="10229832" cy="981075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</a:rPr>
              <a:t>Deploy FP </a:t>
            </a:r>
            <a:r>
              <a:rPr lang="en-US" altLang="en-US" sz="3600" b="1" dirty="0" err="1">
                <a:solidFill>
                  <a:schemeClr val="bg1"/>
                </a:solidFill>
              </a:rPr>
              <a:t>ke</a:t>
            </a:r>
            <a:r>
              <a:rPr lang="en-US" altLang="en-US" sz="3600" b="1" dirty="0">
                <a:solidFill>
                  <a:schemeClr val="bg1"/>
                </a:solidFill>
              </a:rPr>
              <a:t> Heroku</a:t>
            </a:r>
          </a:p>
        </p:txBody>
      </p:sp>
      <p:sp>
        <p:nvSpPr>
          <p:cNvPr id="24" name="Rectangle 5"/>
          <p:cNvSpPr/>
          <p:nvPr/>
        </p:nvSpPr>
        <p:spPr>
          <a:xfrm flipH="1">
            <a:off x="438150" y="893653"/>
            <a:ext cx="3296096" cy="46147"/>
          </a:xfrm>
          <a:custGeom>
            <a:avLst/>
            <a:gdLst>
              <a:gd name="connsiteX0" fmla="*/ 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0 w 4019550"/>
              <a:gd name="connsiteY4" fmla="*/ 0 h 990600"/>
              <a:gd name="connsiteX0" fmla="*/ 1066800 w 4019550"/>
              <a:gd name="connsiteY0" fmla="*/ 0 h 990600"/>
              <a:gd name="connsiteX1" fmla="*/ 4019550 w 4019550"/>
              <a:gd name="connsiteY1" fmla="*/ 0 h 990600"/>
              <a:gd name="connsiteX2" fmla="*/ 4019550 w 4019550"/>
              <a:gd name="connsiteY2" fmla="*/ 990600 h 990600"/>
              <a:gd name="connsiteX3" fmla="*/ 0 w 4019550"/>
              <a:gd name="connsiteY3" fmla="*/ 990600 h 990600"/>
              <a:gd name="connsiteX4" fmla="*/ 1066800 w 40195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9550" h="990600">
                <a:moveTo>
                  <a:pt x="1066800" y="0"/>
                </a:moveTo>
                <a:lnTo>
                  <a:pt x="4019550" y="0"/>
                </a:lnTo>
                <a:lnTo>
                  <a:pt x="4019550" y="990600"/>
                </a:lnTo>
                <a:lnTo>
                  <a:pt x="0" y="990600"/>
                </a:lnTo>
                <a:lnTo>
                  <a:pt x="1066800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1091" y="6384267"/>
            <a:ext cx="7634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Mata Kuliah |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Desain dan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Analisis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Algoritma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Oleh: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Imam 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Cholissodin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| imamcs@ub.ac.id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| Fakultas Ilmu Komputer (</a:t>
            </a:r>
            <a:r>
              <a:rPr lang="en-US" sz="12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Filkom</a:t>
            </a:r>
            <a:r>
              <a:rPr lang="id-ID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UB</a:t>
            </a:r>
            <a:endParaRPr lang="id-ID" sz="12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2B2CB0-ED31-48F0-A90B-CCF7B9CF4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1" y="6467475"/>
            <a:ext cx="1215109" cy="320400"/>
          </a:xfrm>
          <a:prstGeom prst="rect">
            <a:avLst/>
          </a:prstGeom>
        </p:spPr>
      </p:pic>
      <p:sp>
        <p:nvSpPr>
          <p:cNvPr id="70" name="Rectangle 3">
            <a:extLst>
              <a:ext uri="{FF2B5EF4-FFF2-40B4-BE49-F238E27FC236}">
                <a16:creationId xmlns:a16="http://schemas.microsoft.com/office/drawing/2014/main" id="{B94BB84A-7C1F-B21D-AC39-8A44E0A9C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2" y="1191170"/>
            <a:ext cx="11199201" cy="47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Upload code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dari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local computer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Heroku, pada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cmd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,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arahkan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ke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directory </a:t>
            </a:r>
            <a:r>
              <a:rPr lang="en-US" altLang="en-US" sz="1800" b="1" kern="0" dirty="0" err="1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koding</a:t>
            </a:r>
            <a:r>
              <a:rPr lang="en-US" altLang="en-US" sz="1800" b="1" kern="0" dirty="0">
                <a:solidFill>
                  <a:schemeClr val="bg1"/>
                </a:solidFill>
                <a:latin typeface="Arial"/>
                <a:cs typeface="Arial"/>
                <a:sym typeface="Symbol" panose="05050102010706020507" pitchFamily="18" charset="2"/>
              </a:rPr>
              <a:t> Anda part. 1</a:t>
            </a: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altLang="en-US" sz="1800" kern="0" dirty="0">
              <a:solidFill>
                <a:schemeClr val="bg1"/>
              </a:solidFill>
              <a:latin typeface="Arial"/>
              <a:sym typeface="Symbol" panose="05050102010706020507" pitchFamily="18" charset="2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b="1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lang="en-US" sz="1800" kern="0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just" eaLnBrk="1" hangingPunct="1">
              <a:buFont typeface="Wingdings" panose="05000000000000000000" pitchFamily="2" charset="2"/>
              <a:buChar char="q"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40B4C4-0296-97CE-1B72-9497160A4F00}"/>
              </a:ext>
            </a:extLst>
          </p:cNvPr>
          <p:cNvSpPr txBox="1"/>
          <p:nvPr/>
        </p:nvSpPr>
        <p:spPr>
          <a:xfrm>
            <a:off x="790832" y="1609500"/>
            <a:ext cx="10775091" cy="45243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</a:rPr>
              <a:t>C:\Windows\system32&gt;cd D:\..\fpstat-master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C:\Windows\system32&gt;d: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Install </a:t>
            </a:r>
            <a:r>
              <a:rPr lang="en-ID" sz="1200" dirty="0" err="1">
                <a:solidFill>
                  <a:schemeClr val="bg1"/>
                </a:solidFill>
              </a:rPr>
              <a:t>GoW</a:t>
            </a:r>
            <a:r>
              <a:rPr lang="en-ID" sz="1200" dirty="0">
                <a:solidFill>
                  <a:schemeClr val="bg1"/>
                </a:solidFill>
              </a:rPr>
              <a:t> agar </a:t>
            </a:r>
            <a:r>
              <a:rPr lang="en-ID" sz="1200" dirty="0" err="1">
                <a:solidFill>
                  <a:schemeClr val="bg1"/>
                </a:solidFill>
              </a:rPr>
              <a:t>bisa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menjalankan</a:t>
            </a:r>
            <a:r>
              <a:rPr lang="en-ID" sz="1200" dirty="0">
                <a:solidFill>
                  <a:schemeClr val="bg1"/>
                </a:solidFill>
              </a:rPr>
              <a:t> “ls” </a:t>
            </a:r>
            <a:r>
              <a:rPr lang="en-ID" sz="1200" dirty="0" err="1">
                <a:solidFill>
                  <a:schemeClr val="bg1"/>
                </a:solidFill>
              </a:rPr>
              <a:t>atau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cukup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gunakan</a:t>
            </a:r>
            <a:r>
              <a:rPr lang="en-ID" sz="1200" dirty="0">
                <a:solidFill>
                  <a:schemeClr val="bg1"/>
                </a:solidFill>
              </a:rPr>
              <a:t> “</a:t>
            </a:r>
            <a:r>
              <a:rPr lang="en-ID" sz="1200" dirty="0" err="1">
                <a:solidFill>
                  <a:schemeClr val="bg1"/>
                </a:solidFill>
              </a:rPr>
              <a:t>dir</a:t>
            </a:r>
            <a:r>
              <a:rPr lang="en-ID" sz="1200" dirty="0">
                <a:solidFill>
                  <a:schemeClr val="bg1"/>
                </a:solidFill>
              </a:rPr>
              <a:t>”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D:\..\fpstat-master&gt;ls</a:t>
            </a:r>
          </a:p>
          <a:p>
            <a:r>
              <a:rPr lang="en-ID" sz="1200" dirty="0">
                <a:solidFill>
                  <a:schemeClr val="bg1"/>
                </a:solidFill>
              </a:rPr>
              <a:t>angular  app.py  </a:t>
            </a:r>
            <a:r>
              <a:rPr lang="en-ID" sz="1200" dirty="0" err="1">
                <a:solidFill>
                  <a:schemeClr val="bg1"/>
                </a:solidFill>
              </a:rPr>
              <a:t>hmm_model</a:t>
            </a:r>
            <a:r>
              <a:rPr lang="en-ID" sz="1200" dirty="0">
                <a:solidFill>
                  <a:schemeClr val="bg1"/>
                </a:solidFill>
              </a:rPr>
              <a:t>  </a:t>
            </a:r>
            <a:r>
              <a:rPr lang="en-ID" sz="1200" dirty="0" err="1">
                <a:solidFill>
                  <a:schemeClr val="bg1"/>
                </a:solidFill>
              </a:rPr>
              <a:t>Procfile</a:t>
            </a:r>
            <a:r>
              <a:rPr lang="en-ID" sz="1200" dirty="0">
                <a:solidFill>
                  <a:schemeClr val="bg1"/>
                </a:solidFill>
              </a:rPr>
              <a:t>  README.md  requirements.txt  web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D:\..\fpstat-master&gt;dir</a:t>
            </a:r>
          </a:p>
          <a:p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 err="1">
                <a:solidFill>
                  <a:schemeClr val="bg1"/>
                </a:solidFill>
              </a:rPr>
              <a:t>Lakukkan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ketikkan</a:t>
            </a:r>
            <a:r>
              <a:rPr lang="en-ID" sz="1200" dirty="0">
                <a:solidFill>
                  <a:schemeClr val="bg1"/>
                </a:solidFill>
              </a:rPr>
              <a:t> “git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r>
              <a:rPr lang="en-ID" sz="1200" dirty="0">
                <a:solidFill>
                  <a:schemeClr val="bg1"/>
                </a:solidFill>
              </a:rPr>
              <a:t>” pada folder </a:t>
            </a:r>
            <a:r>
              <a:rPr lang="en-ID" sz="1200" dirty="0" err="1">
                <a:solidFill>
                  <a:schemeClr val="bg1"/>
                </a:solidFill>
              </a:rPr>
              <a:t>koding</a:t>
            </a:r>
            <a:r>
              <a:rPr lang="en-ID" sz="1200" dirty="0">
                <a:solidFill>
                  <a:schemeClr val="bg1"/>
                </a:solidFill>
              </a:rPr>
              <a:t> FP </a:t>
            </a:r>
            <a:r>
              <a:rPr lang="en-ID" sz="1200" dirty="0" err="1">
                <a:solidFill>
                  <a:schemeClr val="bg1"/>
                </a:solidFill>
              </a:rPr>
              <a:t>yg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disiapkan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D:\..\fpstat-master&gt;git </a:t>
            </a:r>
            <a:r>
              <a:rPr lang="en-ID" sz="1200" dirty="0" err="1">
                <a:solidFill>
                  <a:schemeClr val="bg1"/>
                </a:solidFill>
              </a:rPr>
              <a:t>init</a:t>
            </a:r>
            <a:endParaRPr lang="en-ID" sz="1200" dirty="0">
              <a:solidFill>
                <a:schemeClr val="bg1"/>
              </a:solidFill>
            </a:endParaRPr>
          </a:p>
          <a:p>
            <a:r>
              <a:rPr lang="en-ID" sz="1200" dirty="0">
                <a:solidFill>
                  <a:schemeClr val="bg1"/>
                </a:solidFill>
              </a:rPr>
              <a:t>Initialized empty Git repository in D:/../fpstat-master/.git/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1C8D-3419-C40E-5A79-EDBE406C0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939"/>
          <a:stretch/>
        </p:blipFill>
        <p:spPr>
          <a:xfrm>
            <a:off x="889345" y="1925335"/>
            <a:ext cx="10511823" cy="173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63103</TotalTime>
  <Words>3815</Words>
  <Application>Microsoft Office PowerPoint</Application>
  <PresentationFormat>Widescreen</PresentationFormat>
  <Paragraphs>613</Paragraphs>
  <Slides>34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Latihan Deploy Koding seperti FP ke Heroku Dengan Github</vt:lpstr>
      <vt:lpstr>Outlines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Latihan Deploy Koding seperti FP ke Heroku Dengan Heroku CLI</vt:lpstr>
      <vt:lpstr>Outlines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Deploy FP ke Heroku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-2 - Petunjuk Deploy App ke Heroku - DAA</dc:title>
  <dc:creator>Imam Cholissodin</dc:creator>
  <cp:lastModifiedBy>Power Education</cp:lastModifiedBy>
  <cp:revision>3583</cp:revision>
  <dcterms:created xsi:type="dcterms:W3CDTF">2020-02-18T14:57:13Z</dcterms:created>
  <dcterms:modified xsi:type="dcterms:W3CDTF">2022-05-29T09:02:47Z</dcterms:modified>
</cp:coreProperties>
</file>